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12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22,0%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7.6761199341607828E-2"/>
                  <c:y val="-4.155763769414883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7.9003180746474486E-2"/>
                  <c:y val="-6.981481386093053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6.3096556786333913E-2"/>
                  <c:y val="-6.379890421590139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9,4%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</c:v>
                </c:pt>
                <c:pt idx="1">
                  <c:v>3.6</c:v>
                </c:pt>
                <c:pt idx="2">
                  <c:v>6.3</c:v>
                </c:pt>
                <c:pt idx="3">
                  <c:v>2.7</c:v>
                </c:pt>
                <c:pt idx="4">
                  <c:v>9.4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9,7%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6.2115530050269138E-2"/>
                  <c:y val="-1.005969971462017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25,3%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6.8033497931402648E-2"/>
                  <c:y val="-5.38876109641294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42,9%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3.4149428355353888E-2"/>
                  <c:y val="2.485986187784751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7.1643756394857427E-2"/>
                  <c:y val="8.43585330648916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9.6999999999999993</c:v>
                </c:pt>
                <c:pt idx="1">
                  <c:v>6</c:v>
                </c:pt>
                <c:pt idx="2">
                  <c:v>25.3</c:v>
                </c:pt>
                <c:pt idx="3">
                  <c:v>5.5</c:v>
                </c:pt>
                <c:pt idx="4">
                  <c:v>42.9</c:v>
                </c:pt>
                <c:pt idx="5">
                  <c:v>6.3</c:v>
                </c:pt>
                <c:pt idx="6">
                  <c:v>4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51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5113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03.08.2020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03.08.2020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78847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полугодие 2020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81561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28728,1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13113,1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31028,1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14924,5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-2300,0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-1811,4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28020,5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30320,5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14538,8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-1780,2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9908113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2891,3 тыс. рублей.</a:t>
            </a:r>
          </a:p>
          <a:p>
            <a:r>
              <a:rPr lang="ru-RU" sz="1600" dirty="0"/>
              <a:t>Налога на добавленную стоимость – 821,8 тыс. рублей</a:t>
            </a:r>
          </a:p>
          <a:p>
            <a:r>
              <a:rPr lang="ru-RU" sz="1600" dirty="0"/>
              <a:t>Налогов на собственность -467,2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349,4 тыс. рублей</a:t>
            </a:r>
          </a:p>
          <a:p>
            <a:r>
              <a:rPr lang="ru-RU" sz="1600" dirty="0"/>
              <a:t>Безвозмездные поступления составили 7341,4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551831"/>
              </p:ext>
            </p:extLst>
          </p:nvPr>
        </p:nvGraphicFramePr>
        <p:xfrm>
          <a:off x="107504" y="23725"/>
          <a:ext cx="8948400" cy="463284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5167,2 (44,9%)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5771,7 (44,0%)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6351,2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(55,1%)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7341,4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(56,0)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11518,4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13113,1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5006,4 (44,7%)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5587,1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6193,6 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(55,3%)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7171,5 (56,2%)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11200,0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12758,6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160,8 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(50,5%)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184,6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(52,1%)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157,6 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(49,5%)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169,9 (47,9%)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318,4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23,9 (53,5%)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 (64,4%)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20,8 (46,5%)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 (35,6%)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22,4 (49,8%)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 (63,3%)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22,6 (50,2%)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 (36,7%)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23,3 (54,8%)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 (63,6%)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19,2 (45,2%)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(36,4%)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20,9 (49,5%)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 (54,1%)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21,3 (50,5%)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19,8 (45,9%)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24,4 (52,2%)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 (54,5%)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22,3 (47,8%)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23,8 (45,5%)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112,0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26,2 (41,8%)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 (29,6%)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36,5 (58,2%)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69,9 (70,4%)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19,7 (56,9%)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 (68,1%)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14,9 (43,1%)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10,9 (31,9%)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34,6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8846522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</a:t>
            </a:r>
            <a:r>
              <a:rPr lang="en-US" sz="1600" dirty="0"/>
              <a:t>1452,4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жилищно-коммунальное хозяйство  - </a:t>
            </a:r>
            <a:r>
              <a:rPr lang="en-US" sz="1600" dirty="0"/>
              <a:t>900,1</a:t>
            </a:r>
            <a:r>
              <a:rPr lang="ru-RU" sz="1600" dirty="0"/>
              <a:t> тыс. рублей.</a:t>
            </a:r>
          </a:p>
          <a:p>
            <a:r>
              <a:rPr lang="ru-RU" sz="1600" dirty="0"/>
              <a:t>На образование  - </a:t>
            </a:r>
            <a:r>
              <a:rPr lang="en-US" sz="1600" dirty="0"/>
              <a:t>6406,3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здравоохранение – </a:t>
            </a:r>
            <a:r>
              <a:rPr lang="en-US" sz="1600" dirty="0"/>
              <a:t>3778,6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социальную политику – </a:t>
            </a:r>
            <a:r>
              <a:rPr lang="en-US" sz="1600" dirty="0"/>
              <a:t>945,4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национальную экономику – </a:t>
            </a:r>
            <a:r>
              <a:rPr lang="en-US" sz="1600" dirty="0"/>
              <a:t>590,3</a:t>
            </a:r>
            <a:r>
              <a:rPr lang="ru-RU" sz="1600" dirty="0"/>
              <a:t>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</a:t>
            </a:r>
            <a:r>
              <a:rPr lang="en-US" sz="1600" dirty="0"/>
              <a:t>821,8</a:t>
            </a:r>
            <a:r>
              <a:rPr lang="ru-RU" sz="1600" dirty="0"/>
              <a:t>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09377"/>
              </p:ext>
            </p:extLst>
          </p:nvPr>
        </p:nvGraphicFramePr>
        <p:xfrm>
          <a:off x="107504" y="51470"/>
          <a:ext cx="8928992" cy="503379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 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11558,6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(89,2%)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12787,6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(85,7%)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1400,6</a:t>
                      </a:r>
                    </a:p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(10,8%)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2136,9</a:t>
                      </a:r>
                    </a:p>
                    <a:p>
                      <a:pPr algn="ctr" rtl="0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(14,3%)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12959,2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14924,5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11333,6 (89,9%)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12547,6 (86,3%)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1279,7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(10,1%)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1991,2 (13,7%)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12613,3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14538,8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225,0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(65,0%)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240,0 (62,2%)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120,9 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(35,0%)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145,7 (37,8%)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 (60,6%)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 (74,8%)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18,5 (39,4%)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 (25,2%)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33,1 (69,8%)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 (66,0%)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 (30,2%)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(34,0%)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 (68,5%)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37,2 (76,5%)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 (31,5%)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 (23,5%)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 (67,2%)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 (65,9%)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 (32,8%)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 (34,1%)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30,3 (56,7%)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33,5 (56,6%)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110,6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23,1 (43,3%)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25,7 (43,4%)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 (59,4%)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43,9 (43,3%)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 (40,6%)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 (56,7%)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 (78,6%)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30,4 (79,4%)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 (21,4%)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 (20,6%)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8864</TotalTime>
  <Words>940</Words>
  <Application>Microsoft Office PowerPoint</Application>
  <PresentationFormat>Экран (16:9)</PresentationFormat>
  <Paragraphs>412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583</cp:revision>
  <cp:lastPrinted>2020-07-29T13:20:45Z</cp:lastPrinted>
  <dcterms:created xsi:type="dcterms:W3CDTF">2013-10-16T05:53:51Z</dcterms:created>
  <dcterms:modified xsi:type="dcterms:W3CDTF">2020-08-03T07:21:39Z</dcterms:modified>
</cp:coreProperties>
</file>