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2F2CF"/>
    <a:srgbClr val="CCCC00"/>
    <a:srgbClr val="00FF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11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5B106E36-FD25-4E2D-B0AA-010F637433A0}" type="datetimeFigureOut">
              <a:rPr lang="ru-RU" smtClean="0"/>
              <a:pPr/>
              <a:t>12.09.2023</a:t>
            </a:fld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12.09.2023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12.09.2023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12.09.2023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5B106E36-FD25-4E2D-B0AA-010F637433A0}" type="datetimeFigureOut">
              <a:rPr lang="ru-RU" smtClean="0"/>
              <a:pPr/>
              <a:t>12.09.2023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12.09.2023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12.09.2023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12.09.2023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12.09.2023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5B106E36-FD25-4E2D-B0AA-010F637433A0}" type="datetimeFigureOut">
              <a:rPr lang="ru-RU" smtClean="0"/>
              <a:pPr/>
              <a:t>12.09.2023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5B106E36-FD25-4E2D-B0AA-010F637433A0}" type="datetimeFigureOut">
              <a:rPr lang="ru-RU" smtClean="0"/>
              <a:pPr/>
              <a:t>12.09.2023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12.09.2023</a:t>
            </a:fld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 txBox="1">
            <a:spLocks noChangeArrowheads="1"/>
          </p:cNvSpPr>
          <p:nvPr/>
        </p:nvSpPr>
        <p:spPr bwMode="auto">
          <a:xfrm>
            <a:off x="1331913" y="214290"/>
            <a:ext cx="6764337" cy="500066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altLang="ru-RU" sz="2800" kern="0" dirty="0">
                <a:solidFill>
                  <a:srgbClr val="FF0000"/>
                </a:solidFill>
              </a:rPr>
              <a:t>Армии нужны профессионалы</a:t>
            </a:r>
          </a:p>
        </p:txBody>
      </p:sp>
      <p:pic>
        <p:nvPicPr>
          <p:cNvPr id="26628" name="Picture 1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D0F588"/>
              </a:clrFrom>
              <a:clrTo>
                <a:srgbClr val="D0F588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36513" y="-26988"/>
            <a:ext cx="1655763" cy="866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83563" y="115888"/>
            <a:ext cx="879475" cy="708025"/>
          </a:xfrm>
          <a:prstGeom prst="rect">
            <a:avLst/>
          </a:prstGeom>
          <a:noFill/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390525" y="866775"/>
            <a:ext cx="8142288" cy="69850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rgbClr val="156B13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428596" y="3071810"/>
            <a:ext cx="3571900" cy="646331"/>
          </a:xfrm>
          <a:prstGeom prst="rect">
            <a:avLst/>
          </a:prstGeom>
          <a:gradFill flip="none" rotWithShape="1">
            <a:gsLst>
              <a:gs pos="100000">
                <a:srgbClr val="FFFF00"/>
              </a:gs>
              <a:gs pos="46000">
                <a:srgbClr val="5AB301"/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effectLst>
            <a:glow rad="1016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900" dirty="0">
                <a:latin typeface="Arial" pitchFamily="34" charset="0"/>
                <a:cs typeface="Arial" pitchFamily="34" charset="0"/>
              </a:rPr>
              <a:t>Обратиться в военный комиссариат </a:t>
            </a:r>
            <a:r>
              <a:rPr lang="ru-RU" sz="900" dirty="0" smtClean="0">
                <a:latin typeface="Arial" pitchFamily="34" charset="0"/>
                <a:cs typeface="Arial" pitchFamily="34" charset="0"/>
              </a:rPr>
              <a:t>Гродненской области</a:t>
            </a:r>
            <a:r>
              <a:rPr lang="ru-RU" sz="900" dirty="0">
                <a:latin typeface="Arial" pitchFamily="34" charset="0"/>
                <a:cs typeface="Arial" pitchFamily="34" charset="0"/>
              </a:rPr>
              <a:t>, проконсультироваться, сообщить сведения о себе, о желаемой должности, специальности получить направление в воинскую часть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28596" y="4286256"/>
            <a:ext cx="3571900" cy="230832"/>
          </a:xfrm>
          <a:prstGeom prst="rect">
            <a:avLst/>
          </a:prstGeom>
          <a:gradFill flip="none" rotWithShape="1">
            <a:gsLst>
              <a:gs pos="100000">
                <a:srgbClr val="FFFF00"/>
              </a:gs>
              <a:gs pos="46000">
                <a:srgbClr val="5AB301"/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900" dirty="0">
                <a:latin typeface="Arial" panose="020B0604020202020204" pitchFamily="34" charset="0"/>
              </a:rPr>
              <a:t>Подать заявление в воинскую часть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28596" y="3786190"/>
            <a:ext cx="3571900" cy="369332"/>
          </a:xfrm>
          <a:prstGeom prst="rect">
            <a:avLst/>
          </a:prstGeom>
          <a:gradFill flip="none" rotWithShape="1">
            <a:gsLst>
              <a:gs pos="100000">
                <a:srgbClr val="FFFF00"/>
              </a:gs>
              <a:gs pos="46000">
                <a:srgbClr val="5AB301"/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900" dirty="0">
                <a:latin typeface="Arial" panose="020B0604020202020204" pitchFamily="34" charset="0"/>
              </a:rPr>
              <a:t>Собрать необходимые документы – перечень на сайте Министерства Обороны Республики Беларусь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28596" y="5000636"/>
            <a:ext cx="3571900" cy="230832"/>
          </a:xfrm>
          <a:prstGeom prst="rect">
            <a:avLst/>
          </a:prstGeom>
          <a:gradFill flip="none" rotWithShape="1">
            <a:gsLst>
              <a:gs pos="100000">
                <a:srgbClr val="FFFF00"/>
              </a:gs>
              <a:gs pos="46000">
                <a:srgbClr val="5AB301"/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900" dirty="0">
                <a:latin typeface="Arial" panose="020B0604020202020204" pitchFamily="34" charset="0"/>
              </a:rPr>
              <a:t>Пройти медицинское освидетельствование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28596" y="4643446"/>
            <a:ext cx="3571900" cy="230832"/>
          </a:xfrm>
          <a:prstGeom prst="rect">
            <a:avLst/>
          </a:prstGeom>
          <a:gradFill flip="none" rotWithShape="1">
            <a:gsLst>
              <a:gs pos="100000">
                <a:srgbClr val="FFFF00"/>
              </a:gs>
              <a:gs pos="46000">
                <a:srgbClr val="5AB301"/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900" dirty="0">
                <a:latin typeface="Arial" panose="020B0604020202020204" pitchFamily="34" charset="0"/>
              </a:rPr>
              <a:t>Пройти профессионально-психологический отбор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28596" y="5715016"/>
            <a:ext cx="3571900" cy="369332"/>
          </a:xfrm>
          <a:prstGeom prst="rect">
            <a:avLst/>
          </a:prstGeom>
          <a:gradFill flip="none" rotWithShape="1">
            <a:gsLst>
              <a:gs pos="100000">
                <a:srgbClr val="FFFF00"/>
              </a:gs>
              <a:gs pos="46000">
                <a:srgbClr val="5AB301"/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900" dirty="0">
                <a:latin typeface="Arial" panose="020B0604020202020204" pitchFamily="34" charset="0"/>
              </a:rPr>
              <a:t>Ознакомиться с заключением аттестационной комиссии воинской части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28596" y="6215082"/>
            <a:ext cx="3571900" cy="369332"/>
          </a:xfrm>
          <a:prstGeom prst="rect">
            <a:avLst/>
          </a:prstGeom>
          <a:gradFill flip="none" rotWithShape="1">
            <a:gsLst>
              <a:gs pos="100000">
                <a:srgbClr val="FFFF00"/>
              </a:gs>
              <a:gs pos="46000">
                <a:srgbClr val="5AB301"/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900" dirty="0">
                <a:latin typeface="Arial" panose="020B0604020202020204" pitchFamily="34" charset="0"/>
              </a:rPr>
              <a:t>Прибыть в установленный срок в воинскую часть и заключить контракт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28596" y="5357826"/>
            <a:ext cx="3571900" cy="230832"/>
          </a:xfrm>
          <a:prstGeom prst="rect">
            <a:avLst/>
          </a:prstGeom>
          <a:gradFill flip="none" rotWithShape="1">
            <a:gsLst>
              <a:gs pos="100000">
                <a:srgbClr val="FFFF00"/>
              </a:gs>
              <a:gs pos="46000">
                <a:srgbClr val="5AB301"/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900" dirty="0" smtClean="0">
                <a:latin typeface="Arial" panose="020B0604020202020204" pitchFamily="34" charset="0"/>
              </a:rPr>
              <a:t>Сдать нормативы по физической подготовке</a:t>
            </a:r>
            <a:endParaRPr lang="ru-RU" sz="900" dirty="0">
              <a:latin typeface="Arial" panose="020B0604020202020204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929190" y="3143248"/>
            <a:ext cx="3563796" cy="369332"/>
          </a:xfrm>
          <a:prstGeom prst="rect">
            <a:avLst/>
          </a:prstGeom>
          <a:solidFill>
            <a:srgbClr val="22F2CF"/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>
            <a:spAutoFit/>
          </a:bodyPr>
          <a:lstStyle/>
          <a:p>
            <a:r>
              <a:rPr lang="ru-RU" sz="900" dirty="0" smtClean="0">
                <a:latin typeface="Arial" pitchFamily="34" charset="0"/>
                <a:cs typeface="Arial" pitchFamily="34" charset="0"/>
              </a:rPr>
              <a:t>До </a:t>
            </a:r>
            <a:r>
              <a:rPr lang="ru-RU" sz="9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 апреля </a:t>
            </a:r>
            <a:r>
              <a:rPr lang="ru-RU" sz="900" dirty="0" smtClean="0">
                <a:latin typeface="Arial" pitchFamily="34" charset="0"/>
                <a:cs typeface="Arial" pitchFamily="34" charset="0"/>
              </a:rPr>
              <a:t>подать заявление в военный комиссариат района</a:t>
            </a:r>
          </a:p>
          <a:p>
            <a:r>
              <a:rPr lang="ru-RU" sz="900" dirty="0" smtClean="0">
                <a:latin typeface="Arial" pitchFamily="34" charset="0"/>
                <a:cs typeface="Arial" pitchFamily="34" charset="0"/>
              </a:rPr>
              <a:t>(города) по месту жительства</a:t>
            </a:r>
            <a:endParaRPr lang="ru-RU" sz="900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4929190" y="3643314"/>
            <a:ext cx="3571900" cy="360000"/>
          </a:xfrm>
          <a:prstGeom prst="rect">
            <a:avLst/>
          </a:prstGeom>
          <a:solidFill>
            <a:srgbClr val="22F2CF"/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>
            <a:spAutoFit/>
          </a:bodyPr>
          <a:lstStyle/>
          <a:p>
            <a:r>
              <a:rPr lang="ru-RU" sz="900" dirty="0" smtClean="0">
                <a:latin typeface="Arial" pitchFamily="34" charset="0"/>
                <a:cs typeface="Arial" pitchFamily="34" charset="0"/>
              </a:rPr>
              <a:t>До </a:t>
            </a:r>
            <a:r>
              <a:rPr lang="ru-RU" sz="9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10 апреля </a:t>
            </a:r>
            <a:r>
              <a:rPr lang="ru-RU" sz="900" dirty="0" smtClean="0">
                <a:latin typeface="Arial" pitchFamily="34" charset="0"/>
                <a:cs typeface="Arial" pitchFamily="34" charset="0"/>
              </a:rPr>
              <a:t>пройти предварительный профессиональный отбор в военном комиссариате района</a:t>
            </a:r>
          </a:p>
          <a:p>
            <a:endParaRPr lang="ru-RU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4929190" y="4071942"/>
            <a:ext cx="3571868" cy="648000"/>
          </a:xfrm>
          <a:prstGeom prst="rect">
            <a:avLst/>
          </a:prstGeom>
          <a:solidFill>
            <a:srgbClr val="22F2CF"/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>
            <a:spAutoFit/>
          </a:bodyPr>
          <a:lstStyle/>
          <a:p>
            <a:r>
              <a:rPr lang="ru-RU" sz="900" dirty="0" smtClean="0">
                <a:latin typeface="Arial" pitchFamily="34" charset="0"/>
                <a:cs typeface="Arial" pitchFamily="34" charset="0"/>
              </a:rPr>
              <a:t>До </a:t>
            </a:r>
            <a:r>
              <a:rPr lang="ru-RU" sz="9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31 мая </a:t>
            </a:r>
            <a:r>
              <a:rPr lang="ru-RU" sz="900" dirty="0" smtClean="0">
                <a:latin typeface="Arial" pitchFamily="34" charset="0"/>
                <a:cs typeface="Arial" pitchFamily="34" charset="0"/>
              </a:rPr>
              <a:t>пройти окончательный профессиональный отбор в военном комиссариате Гродненской области  (состояние здоровье, профессионально-психологическое тестирование, физическая подготовка)</a:t>
            </a:r>
          </a:p>
          <a:p>
            <a:endParaRPr lang="ru-RU" sz="900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4929190" y="4857760"/>
            <a:ext cx="3571900" cy="360000"/>
          </a:xfrm>
          <a:prstGeom prst="rect">
            <a:avLst/>
          </a:prstGeom>
          <a:solidFill>
            <a:srgbClr val="22F2CF"/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>
            <a:spAutoFit/>
          </a:bodyPr>
          <a:lstStyle/>
          <a:p>
            <a:r>
              <a:rPr lang="ru-RU" sz="9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12- 17 июля </a:t>
            </a:r>
            <a:r>
              <a:rPr lang="ru-RU" sz="900" dirty="0" smtClean="0">
                <a:latin typeface="Arial" pitchFamily="34" charset="0"/>
                <a:cs typeface="Arial" pitchFamily="34" charset="0"/>
              </a:rPr>
              <a:t>подать документы в приемные комиссии военных учебных заведений</a:t>
            </a:r>
          </a:p>
          <a:p>
            <a:endParaRPr lang="ru-RU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4643438" y="5357826"/>
            <a:ext cx="3786214" cy="1129605"/>
          </a:xfrm>
          <a:prstGeom prst="rect">
            <a:avLst/>
          </a:prstGeom>
          <a:solidFill>
            <a:srgbClr val="CCCC00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defRPr/>
            </a:pPr>
            <a:r>
              <a:rPr lang="ru-RU" altLang="ru-RU" sz="900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За консультацией  обращаться в</a:t>
            </a:r>
            <a:r>
              <a:rPr lang="ru-RU" altLang="ru-RU" sz="9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sz="900" dirty="0" smtClean="0">
                <a:solidFill>
                  <a:srgbClr val="0070C0"/>
                </a:solidFill>
                <a:latin typeface="Bahnschrift" panose="020B0502040204020203" pitchFamily="34" charset="0"/>
              </a:rPr>
              <a:t>Группу (организации отбора на военную службу) военного комиссариата Гродненской области. </a:t>
            </a:r>
          </a:p>
          <a:p>
            <a:pPr>
              <a:lnSpc>
                <a:spcPct val="107000"/>
              </a:lnSpc>
              <a:defRPr/>
            </a:pPr>
            <a:r>
              <a:rPr lang="ru-RU" altLang="ru-RU" sz="900" dirty="0" smtClean="0">
                <a:solidFill>
                  <a:srgbClr val="0070C0"/>
                </a:solidFill>
                <a:latin typeface="Bahnschrift" panose="020B0502040204020203" pitchFamily="34" charset="0"/>
              </a:rPr>
              <a:t>230023 г. Гродно, ул. Озерское шоссе, 7.                                                                        тел: 8(0152)-62-25-29 </a:t>
            </a:r>
            <a:r>
              <a:rPr lang="ru-RU" altLang="ru-RU" sz="900" dirty="0" smtClean="0">
                <a:solidFill>
                  <a:srgbClr val="0070C0"/>
                </a:solidFill>
                <a:latin typeface="Bahnschrift" panose="020B0502040204020203" pitchFamily="34" charset="0"/>
              </a:rPr>
              <a:t>;</a:t>
            </a:r>
            <a:r>
              <a:rPr lang="ru-RU" altLang="ru-RU" sz="900" dirty="0" smtClean="0">
                <a:solidFill>
                  <a:srgbClr val="0070C0"/>
                </a:solidFill>
                <a:latin typeface="Bahnschrift" panose="020B0502040204020203" pitchFamily="34" charset="0"/>
              </a:rPr>
              <a:t>+375(152)-</a:t>
            </a:r>
            <a:r>
              <a:rPr lang="ru-RU" altLang="ru-RU" sz="900" dirty="0" smtClean="0">
                <a:solidFill>
                  <a:srgbClr val="0070C0"/>
                </a:solidFill>
                <a:latin typeface="Bahnschrift" panose="020B0502040204020203" pitchFamily="34" charset="0"/>
              </a:rPr>
              <a:t>62-25-29 </a:t>
            </a:r>
            <a:r>
              <a:rPr lang="ru-RU" altLang="ru-RU" sz="900" dirty="0" smtClean="0">
                <a:solidFill>
                  <a:srgbClr val="0070C0"/>
                </a:solidFill>
                <a:latin typeface="Bahnschrift" panose="020B0502040204020203" pitchFamily="34" charset="0"/>
              </a:rPr>
              <a:t>;+</a:t>
            </a:r>
            <a:r>
              <a:rPr lang="ru-RU" altLang="ru-RU" sz="900" smtClean="0">
                <a:solidFill>
                  <a:srgbClr val="0070C0"/>
                </a:solidFill>
                <a:latin typeface="Bahnschrift" panose="020B0502040204020203" pitchFamily="34" charset="0"/>
              </a:rPr>
              <a:t>375(29)-246-02-14</a:t>
            </a:r>
            <a:endParaRPr lang="ru-RU" altLang="ru-RU" sz="900" dirty="0" smtClean="0">
              <a:solidFill>
                <a:srgbClr val="0070C0"/>
              </a:solidFill>
              <a:latin typeface="Bahnschrift" panose="020B0502040204020203" pitchFamily="34" charset="0"/>
            </a:endParaRPr>
          </a:p>
          <a:p>
            <a:pPr>
              <a:lnSpc>
                <a:spcPct val="107000"/>
              </a:lnSpc>
              <a:defRPr/>
            </a:pPr>
            <a:r>
              <a:rPr lang="ru-RU" altLang="ru-RU" sz="900" dirty="0" smtClean="0">
                <a:solidFill>
                  <a:srgbClr val="0070C0"/>
                </a:solidFill>
                <a:latin typeface="Bahnschrift" panose="020B0502040204020203" pitchFamily="34" charset="0"/>
              </a:rPr>
              <a:t> или в военный комиссариат  по месту жительства</a:t>
            </a:r>
          </a:p>
          <a:p>
            <a:pPr>
              <a:lnSpc>
                <a:spcPct val="107000"/>
              </a:lnSpc>
              <a:defRPr/>
            </a:pPr>
            <a:endParaRPr lang="ru-RU" altLang="ru-RU" sz="9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07000"/>
              </a:lnSpc>
              <a:defRPr/>
            </a:pPr>
            <a:endParaRPr lang="ru-RU" altLang="ru-RU" sz="9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1000108"/>
            <a:ext cx="3571900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29190" y="1000108"/>
            <a:ext cx="3571900" cy="205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Литейная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133</TotalTime>
  <Words>147</Words>
  <PresentationFormat>Экран (4:3)</PresentationFormat>
  <Paragraphs>17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Литейная</vt:lpstr>
      <vt:lpstr>Слайд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Кабинет 24 ОСП</cp:lastModifiedBy>
  <cp:revision>22</cp:revision>
  <dcterms:modified xsi:type="dcterms:W3CDTF">2023-09-12T13:48:04Z</dcterms:modified>
</cp:coreProperties>
</file>