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9"/>
  </p:notesMasterIdLst>
  <p:handoutMasterIdLst>
    <p:handoutMasterId r:id="rId10"/>
  </p:handoutMasterIdLst>
  <p:sldIdLst>
    <p:sldId id="258" r:id="rId2"/>
    <p:sldId id="284" r:id="rId3"/>
    <p:sldId id="289" r:id="rId4"/>
    <p:sldId id="300" r:id="rId5"/>
    <p:sldId id="285" r:id="rId6"/>
    <p:sldId id="297" r:id="rId7"/>
    <p:sldId id="296" r:id="rId8"/>
  </p:sldIdLst>
  <p:sldSz cx="9144000" cy="5143500" type="screen16x9"/>
  <p:notesSz cx="6792913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76" autoAdjust="0"/>
  </p:normalViewPr>
  <p:slideViewPr>
    <p:cSldViewPr>
      <p:cViewPr varScale="1">
        <p:scale>
          <a:sx n="143" d="100"/>
          <a:sy n="143" d="100"/>
        </p:scale>
        <p:origin x="12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2"/>
          <c:y val="2.5553128873962508E-3"/>
          <c:w val="0.76836158192090398"/>
          <c:h val="0.7413970131212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BA85-4BF9-94C5-5643241FA56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0-BCEA-45FA-9384-674AD3FD03E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22,3%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85-4BF9-94C5-5643241FA562}"/>
                </c:ext>
              </c:extLst>
            </c:dLbl>
            <c:dLbl>
              <c:idx val="1"/>
              <c:layout>
                <c:manualLayout>
                  <c:x val="-7.6761199341607828E-2"/>
                  <c:y val="-4.1557637694148832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3,4%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85-4BF9-94C5-5643241FA562}"/>
                </c:ext>
              </c:extLst>
            </c:dLbl>
            <c:dLbl>
              <c:idx val="2"/>
              <c:layout>
                <c:manualLayout>
                  <c:x val="-7.9003180746474486E-2"/>
                  <c:y val="-6.9814813860930539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6,2%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85-4BF9-94C5-5643241FA562}"/>
                </c:ext>
              </c:extLst>
            </c:dLbl>
            <c:dLbl>
              <c:idx val="3"/>
              <c:layout>
                <c:manualLayout>
                  <c:x val="-6.3096556786333913E-2"/>
                  <c:y val="-6.3798904215901397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2,9%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85-4BF9-94C5-5643241FA56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8,1%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85-4BF9-94C5-5643241FA562}"/>
                </c:ext>
              </c:extLst>
            </c:dLbl>
            <c:dLbl>
              <c:idx val="5"/>
              <c:layout>
                <c:manualLayout>
                  <c:x val="0.1533413408069754"/>
                  <c:y val="-7.44401748584340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57,1,0%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EA-45FA-9384-674AD3FD03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22.5</c:v>
                </c:pt>
                <c:pt idx="1">
                  <c:v>3.4</c:v>
                </c:pt>
                <c:pt idx="2">
                  <c:v>6.2</c:v>
                </c:pt>
                <c:pt idx="3">
                  <c:v>2.9</c:v>
                </c:pt>
                <c:pt idx="4">
                  <c:v>9.4</c:v>
                </c:pt>
                <c:pt idx="5">
                  <c:v>57.1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EA-45FA-9384-674AD3FD0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468"/>
          <c:y val="6.8837448634841722E-4"/>
          <c:w val="0.75021486720939556"/>
          <c:h val="0.7494792908657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-7.8423862271453357E-2"/>
                  <c:y val="9.068232325614195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10,0%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08-4E59-8513-DD87FC41BB16}"/>
                </c:ext>
              </c:extLst>
            </c:dLbl>
            <c:dLbl>
              <c:idx val="1"/>
              <c:layout>
                <c:manualLayout>
                  <c:x val="-6.2115530050269138E-2"/>
                  <c:y val="-1.0059699714620176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6,2%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08-4E59-8513-DD87FC41BB16}"/>
                </c:ext>
              </c:extLst>
            </c:dLbl>
            <c:dLbl>
              <c:idx val="2"/>
              <c:layout>
                <c:manualLayout>
                  <c:x val="-0.15764802704746653"/>
                  <c:y val="-8.73549215897398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24,5%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08-4E59-8513-DD87FC41BB16}"/>
                </c:ext>
              </c:extLst>
            </c:dLbl>
            <c:dLbl>
              <c:idx val="3"/>
              <c:layout>
                <c:manualLayout>
                  <c:x val="-6.8033497931402648E-2"/>
                  <c:y val="-5.388761096412946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08-4E59-8513-DD87FC41BB16}"/>
                </c:ext>
              </c:extLst>
            </c:dLbl>
            <c:dLbl>
              <c:idx val="4"/>
              <c:layout>
                <c:manualLayout>
                  <c:x val="0.16666666666666666"/>
                  <c:y val="-8.95347372275977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43,7%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40-4E6D-BF56-993E9E020B40}"/>
                </c:ext>
              </c:extLst>
            </c:dLbl>
            <c:dLbl>
              <c:idx val="5"/>
              <c:layout>
                <c:manualLayout>
                  <c:x val="3.4149428355353888E-2"/>
                  <c:y val="2.485986187784749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6,2%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08-4E59-8513-DD87FC41BB16}"/>
                </c:ext>
              </c:extLst>
            </c:dLbl>
            <c:dLbl>
              <c:idx val="6"/>
              <c:layout>
                <c:manualLayout>
                  <c:x val="7.1643756394857427E-2"/>
                  <c:y val="8.435853306489164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4,1%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08-4E59-8513-DD87FC41BB16}"/>
                </c:ext>
              </c:extLst>
            </c:dLbl>
            <c:dLbl>
              <c:idx val="7"/>
              <c:layout>
                <c:manualLayout>
                  <c:x val="0.16859168557320164"/>
                  <c:y val="-1.535059605613894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0,3%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87-42F2-942A-964D260A4B0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10</c:v>
                </c:pt>
                <c:pt idx="1">
                  <c:v>6.2</c:v>
                </c:pt>
                <c:pt idx="2">
                  <c:v>24.5</c:v>
                </c:pt>
                <c:pt idx="3">
                  <c:v>5</c:v>
                </c:pt>
                <c:pt idx="4">
                  <c:v>43.7</c:v>
                </c:pt>
                <c:pt idx="5">
                  <c:v>6.2</c:v>
                </c:pt>
                <c:pt idx="6">
                  <c:v>4.0999999999999996</c:v>
                </c:pt>
                <c:pt idx="7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108-4E59-8513-DD87FC41B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0.7425</cdr:x>
      <cdr:y>0</cdr:y>
    </cdr:from>
    <cdr:to>
      <cdr:x>0.81674</cdr:x>
      <cdr:y>0.06606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38132" y="0"/>
          <a:ext cx="33374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7745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7745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5113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2" y="4714399"/>
            <a:ext cx="543433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745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5113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6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008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18.11.2020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18.11.2020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18.11.2020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792031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Зельвенского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9 месяцев 2020 года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32424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Зельвенского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07133" y="2427734"/>
            <a:ext cx="2153099" cy="24482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Голынковский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Деречинский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Доброселецкий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Зельвенский</a:t>
            </a: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Каролинский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Кремяницкий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Сынковичский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637443"/>
              </p:ext>
            </p:extLst>
          </p:nvPr>
        </p:nvGraphicFramePr>
        <p:xfrm>
          <a:off x="107506" y="555526"/>
          <a:ext cx="8496942" cy="4161509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5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33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31519">
                <a:tc gridSpan="14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28818,3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20498,1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31168,3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22502,1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-2350,0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-2004,0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28110,7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19997,9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30460,7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21972,3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-2350,0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-1974,4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-29,6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Зельвенский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Каролинский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Кремяницкий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92624017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A72E7EDE-424B-4312-8774-3DEF590A32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Подоходного налога с физических лиц поступило 4574,1 тыс. рублей.</a:t>
            </a:r>
          </a:p>
          <a:p>
            <a:r>
              <a:rPr lang="ru-RU" sz="1600" dirty="0"/>
              <a:t>Налога на добавленную стоимость – 1271,3 тыс. рублей</a:t>
            </a:r>
          </a:p>
          <a:p>
            <a:r>
              <a:rPr lang="ru-RU" sz="1600" dirty="0"/>
              <a:t>Налогов на собственность – 700,4 тыс. рублей</a:t>
            </a:r>
          </a:p>
          <a:p>
            <a:r>
              <a:rPr lang="ru-RU" sz="1600" dirty="0"/>
              <a:t>Единого налога с производителей сельскохозяйственной продукции – 588,7 тыс. рублей</a:t>
            </a:r>
          </a:p>
          <a:p>
            <a:r>
              <a:rPr lang="ru-RU" sz="1600" dirty="0"/>
              <a:t>Безвозмездные поступления составили 11701,2 тыс. рублей </a:t>
            </a:r>
          </a:p>
        </p:txBody>
      </p:sp>
    </p:spTree>
    <p:extLst>
      <p:ext uri="{BB962C8B-B14F-4D97-AF65-F5344CB8AC3E}">
        <p14:creationId xmlns:p14="http://schemas.microsoft.com/office/powerpoint/2010/main" val="263892639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924978"/>
              </p:ext>
            </p:extLst>
          </p:nvPr>
        </p:nvGraphicFramePr>
        <p:xfrm>
          <a:off x="107504" y="23725"/>
          <a:ext cx="8948400" cy="4837002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8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1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63862877"/>
                    </a:ext>
                  </a:extLst>
                </a:gridCol>
                <a:gridCol w="648069">
                  <a:extLst>
                    <a:ext uri="{9D8B030D-6E8A-4147-A177-3AD203B41FA5}">
                      <a16:colId xmlns:a16="http://schemas.microsoft.com/office/drawing/2014/main" val="3487850430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2019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2019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8796,9 (42,9%)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7913,9 (43,5%)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11701,2 (57,1%0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10296,3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(56,5%)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20498,1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18210,2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8484,9 (42,4%)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7642,7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(43,0%)</a:t>
                      </a:r>
                    </a:p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11513,0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(57,6%)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10115,7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(57,8%)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19997,9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17758,4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312,0 (62,4%)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271,2 (60,0%)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188,2 (37,6%)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180,6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(40,0%)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500,2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451,8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39,7 (72,8%)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39,5 (62,9%)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14,8 (27,2%)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23,3 (37,1%)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2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47,3 (72,5%)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38,6 (63,1%)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17,9 (27,5%)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22,6 (36,9%)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65,2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61,2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44,3 (73,8%)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37,6 (61,3%)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15,7 (26,2%)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23,7 (38,7%)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6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42,3 (68,1%)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37,7 (62,7%)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19,8 (31,9%)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22,4 (37,3%)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60,1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49,2 (61,9%)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40,8 (61,7%)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120,6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30,3 (38,1%)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25,3 (38,3%)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119,8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79,5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66,1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120,3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0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52,0 (42,0%)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44,7 (50,0%)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71,8 (58,0%)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44,7 (50,0%)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123,8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89,4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37,2 (67,5%)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32,3 (63,5%)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17,9 (32,5%)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18,6 (36,5%)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55,1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50,9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консолидированного бюджета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39285871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69C8BF06-4E44-4CE3-918D-BB3BD92A2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2" y="1203597"/>
            <a:ext cx="4038598" cy="3391025"/>
          </a:xfrm>
        </p:spPr>
        <p:txBody>
          <a:bodyPr>
            <a:normAutofit fontScale="92500"/>
          </a:bodyPr>
          <a:lstStyle/>
          <a:p>
            <a:r>
              <a:rPr lang="ru-RU" sz="1600" dirty="0"/>
              <a:t>На общегосударственную деятельность направлено 2254,4 тыс. рублей</a:t>
            </a:r>
          </a:p>
          <a:p>
            <a:r>
              <a:rPr lang="ru-RU" sz="1600" dirty="0"/>
              <a:t>На жилищно-коммунальное хозяйство  - 1395,7 тыс. рублей.</a:t>
            </a:r>
          </a:p>
          <a:p>
            <a:r>
              <a:rPr lang="ru-RU" sz="1600" dirty="0"/>
              <a:t>На образование  - 9839,0 тыс. рублей</a:t>
            </a:r>
          </a:p>
          <a:p>
            <a:r>
              <a:rPr lang="ru-RU" sz="1600" dirty="0"/>
              <a:t>На здравоохранение – 5506,9 тыс. рублей</a:t>
            </a:r>
          </a:p>
          <a:p>
            <a:r>
              <a:rPr lang="ru-RU" sz="1600" dirty="0"/>
              <a:t>На социальную политику – 1405,5 тыс. рублей</a:t>
            </a:r>
          </a:p>
          <a:p>
            <a:r>
              <a:rPr lang="ru-RU" sz="1600" dirty="0"/>
              <a:t>На национальную экономику – 932,1 тыс. рублей</a:t>
            </a:r>
          </a:p>
          <a:p>
            <a:r>
              <a:rPr lang="ru-RU" sz="1600" dirty="0"/>
              <a:t>На физическую культуру, спорт, культуру и средства массовой информации – 1129,2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802330"/>
              </p:ext>
            </p:extLst>
          </p:nvPr>
        </p:nvGraphicFramePr>
        <p:xfrm>
          <a:off x="107504" y="51470"/>
          <a:ext cx="8928992" cy="4883048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23109634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6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14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5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 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расходов)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от расходов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2020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2019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9 месяцев 2020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2019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2020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2019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2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18298,3 (81,3%)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16181,2 (88,0%)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4203,8 (18,7%)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2203,1 (12,0%)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190,8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22502,1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18384,3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17954,3 (81,7%)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15857,0 (88,6%)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4018,0 (27,3%)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2047,4 (11,4%)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196,2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21972,3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17904,4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344,0 (64,9)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324,2 (67,6%)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185,8 (35,1%)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155,7 (32,4%)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479,9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41,0 (72,2%)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41,9 (64,9%)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15,8 (27,8%)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22,7 (35,1%)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47,6 (70,1%)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45,9 (72,1%)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20,3 (29,9%)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17,8 (27,9%)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50,6 (75,9%)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47,4 (70,4%)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16,1 (24,1%)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19,9 (29,6%)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46,0 (67,6%)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44,2 (67,5%)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 (32,4%)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21,3 (32,5%)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50,7 (59,2%)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44,9 (61,8%)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112,9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34,9 (40,8%)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27,8 (38,2%)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72,7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117,7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50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60,4 (48,0%)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56,8 (62,1%)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65,4 (52,0%)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34,6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(37,9%)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47,7 (80,8%)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43,1 (78,8%)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11,3 (19,2%)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11,6 (21,2%)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9233</TotalTime>
  <Words>939</Words>
  <Application>Microsoft Office PowerPoint</Application>
  <PresentationFormat>Экран (16:9)</PresentationFormat>
  <Paragraphs>405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консолидированного бюджета по функциональной классификации расходов бюджета.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Мыцко Валентина Александровна</cp:lastModifiedBy>
  <cp:revision>625</cp:revision>
  <cp:lastPrinted>2020-10-29T08:54:44Z</cp:lastPrinted>
  <dcterms:created xsi:type="dcterms:W3CDTF">2013-10-16T05:53:51Z</dcterms:created>
  <dcterms:modified xsi:type="dcterms:W3CDTF">2020-11-18T14:10:15Z</dcterms:modified>
</cp:coreProperties>
</file>